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4"/>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Lst>
  <p:sldSz cx="9144000" cy="5143500" type="screen16x9"/>
  <p:notesSz cx="6858000" cy="9144000"/>
  <p:embeddedFontLst>
    <p:embeddedFont>
      <p:font typeface="Advent Pro SemiBold" panose="020B0604020202020204" charset="0"/>
      <p:regular r:id="rId15"/>
      <p:bold r:id="rId16"/>
      <p:italic r:id="rId17"/>
      <p:boldItalic r:id="rId18"/>
    </p:embeddedFont>
    <p:embeddedFont>
      <p:font typeface="Fira Sans Condensed Medium" panose="020B0603050000020004" pitchFamily="34" charset="0"/>
      <p:regular r:id="rId19"/>
      <p:bold r:id="rId20"/>
      <p:italic r:id="rId21"/>
      <p:boldItalic r:id="rId22"/>
    </p:embeddedFont>
    <p:embeddedFont>
      <p:font typeface="Fira Sans Extra Condensed Medium" panose="020B0604020202020204" charset="0"/>
      <p:regular r:id="rId23"/>
      <p:bold r:id="rId24"/>
      <p:italic r:id="rId25"/>
      <p:boldItalic r:id="rId26"/>
    </p:embeddedFont>
    <p:embeddedFont>
      <p:font typeface="Maven Pro" panose="020B0604020202020204" charset="0"/>
      <p:regular r:id="rId27"/>
      <p:bold r:id="rId28"/>
    </p:embeddedFont>
    <p:embeddedFont>
      <p:font typeface="Maven Pro SemiBold" panose="020B0604020202020204" charset="0"/>
      <p:regular r:id="rId29"/>
      <p:bold r:id="rId30"/>
    </p:embeddedFont>
    <p:embeddedFont>
      <p:font typeface="Nunito Light" pitchFamily="2" charset="0"/>
      <p:regular r:id="rId31"/>
      <p:italic r:id="rId32"/>
    </p:embeddedFont>
    <p:embeddedFont>
      <p:font typeface="Share Tech" panose="020B0604020202020204" charset="0"/>
      <p:regular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21" Type="http://schemas.openxmlformats.org/officeDocument/2006/relationships/font" Target="fonts/font7.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g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29fee85ee69_0_40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29fee85ee69_0_40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6c52a2e8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6c52a2e8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6c4305b01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 name="Google Shape;508;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6c4305b01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Google Shape;660;g6c4305b01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 name="Google Shape;661;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6c60e245bf_1_31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6c52a2e8d8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6"/>
        <p:cNvGrpSpPr/>
        <p:nvPr/>
      </p:nvGrpSpPr>
      <p:grpSpPr>
        <a:xfrm>
          <a:off x="0" y="0"/>
          <a:ext cx="0" cy="0"/>
          <a:chOff x="0" y="0"/>
          <a:chExt cx="0" cy="0"/>
        </a:xfrm>
      </p:grpSpPr>
      <p:sp>
        <p:nvSpPr>
          <p:cNvPr id="177" name="Google Shape;177;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8" name="Google Shape;178;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9" name="Google Shape;179;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11"/>
          <p:cNvGrpSpPr/>
          <p:nvPr/>
        </p:nvGrpSpPr>
        <p:grpSpPr>
          <a:xfrm>
            <a:off x="8217007" y="3576772"/>
            <a:ext cx="188886" cy="1181531"/>
            <a:chOff x="2877432" y="975334"/>
            <a:chExt cx="188886" cy="1181531"/>
          </a:xfrm>
        </p:grpSpPr>
        <p:sp>
          <p:nvSpPr>
            <p:cNvPr id="185" name="Google Shape;185;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 name="Google Shape;189;p11"/>
          <p:cNvGrpSpPr/>
          <p:nvPr/>
        </p:nvGrpSpPr>
        <p:grpSpPr>
          <a:xfrm>
            <a:off x="7519346" y="3243318"/>
            <a:ext cx="98059" cy="1147596"/>
            <a:chOff x="3347921" y="16006"/>
            <a:chExt cx="98059" cy="1147596"/>
          </a:xfrm>
        </p:grpSpPr>
        <p:sp>
          <p:nvSpPr>
            <p:cNvPr id="190" name="Google Shape;190;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1"/>
          <p:cNvGrpSpPr/>
          <p:nvPr/>
        </p:nvGrpSpPr>
        <p:grpSpPr>
          <a:xfrm>
            <a:off x="805821" y="2953663"/>
            <a:ext cx="121172" cy="760495"/>
            <a:chOff x="5245196" y="3136513"/>
            <a:chExt cx="121172" cy="760495"/>
          </a:xfrm>
        </p:grpSpPr>
        <p:sp>
          <p:nvSpPr>
            <p:cNvPr id="193" name="Google Shape;193;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11"/>
          <p:cNvGrpSpPr/>
          <p:nvPr/>
        </p:nvGrpSpPr>
        <p:grpSpPr>
          <a:xfrm>
            <a:off x="250617" y="2402301"/>
            <a:ext cx="188650" cy="2468354"/>
            <a:chOff x="250617" y="2402301"/>
            <a:chExt cx="188650" cy="2468354"/>
          </a:xfrm>
        </p:grpSpPr>
        <p:sp>
          <p:nvSpPr>
            <p:cNvPr id="196" name="Google Shape;196;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 name="Google Shape;202;p11"/>
          <p:cNvGrpSpPr/>
          <p:nvPr/>
        </p:nvGrpSpPr>
        <p:grpSpPr>
          <a:xfrm>
            <a:off x="2038689" y="173907"/>
            <a:ext cx="57599" cy="831799"/>
            <a:chOff x="2038689" y="173907"/>
            <a:chExt cx="57599" cy="831799"/>
          </a:xfrm>
        </p:grpSpPr>
        <p:sp>
          <p:nvSpPr>
            <p:cNvPr id="203" name="Google Shape;203;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5" name="Google Shape;205;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11"/>
          <p:cNvGrpSpPr/>
          <p:nvPr/>
        </p:nvGrpSpPr>
        <p:grpSpPr>
          <a:xfrm>
            <a:off x="4920170" y="-496491"/>
            <a:ext cx="188886" cy="1181531"/>
            <a:chOff x="2877432" y="975334"/>
            <a:chExt cx="188886" cy="1181531"/>
          </a:xfrm>
        </p:grpSpPr>
        <p:sp>
          <p:nvSpPr>
            <p:cNvPr id="207" name="Google Shape;207;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 name="Google Shape;211;p11"/>
          <p:cNvGrpSpPr/>
          <p:nvPr/>
        </p:nvGrpSpPr>
        <p:grpSpPr>
          <a:xfrm>
            <a:off x="3030471" y="-223849"/>
            <a:ext cx="121172" cy="760495"/>
            <a:chOff x="5245196" y="3136513"/>
            <a:chExt cx="121172" cy="760495"/>
          </a:xfrm>
        </p:grpSpPr>
        <p:sp>
          <p:nvSpPr>
            <p:cNvPr id="212" name="Google Shape;21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2306292" y="2569221"/>
            <a:ext cx="199237" cy="2828935"/>
            <a:chOff x="1608717" y="1280046"/>
            <a:chExt cx="199237" cy="2828935"/>
          </a:xfrm>
        </p:grpSpPr>
        <p:sp>
          <p:nvSpPr>
            <p:cNvPr id="215" name="Google Shape;215;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7"/>
        <p:cNvGrpSpPr/>
        <p:nvPr/>
      </p:nvGrpSpPr>
      <p:grpSpPr>
        <a:xfrm>
          <a:off x="0" y="0"/>
          <a:ext cx="0" cy="0"/>
          <a:chOff x="0" y="0"/>
          <a:chExt cx="0" cy="0"/>
        </a:xfrm>
      </p:grpSpPr>
      <p:sp>
        <p:nvSpPr>
          <p:cNvPr id="258" name="Google Shape;258;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9" name="Google Shape;259;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0" name="Google Shape;270;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1" name="Google Shape;271;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2" name="Google Shape;272;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3" name="Google Shape;273;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4" name="Google Shape;274;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5" name="Google Shape;275;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6" name="Google Shape;276;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7" name="Google Shape;277;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8" name="Google Shape;278;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9"/>
        <p:cNvGrpSpPr/>
        <p:nvPr/>
      </p:nvGrpSpPr>
      <p:grpSpPr>
        <a:xfrm>
          <a:off x="0" y="0"/>
          <a:ext cx="0" cy="0"/>
          <a:chOff x="0" y="0"/>
          <a:chExt cx="0" cy="0"/>
        </a:xfrm>
      </p:grpSpPr>
      <p:sp>
        <p:nvSpPr>
          <p:cNvPr id="280" name="Google Shape;280;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1" name="Google Shape;281;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2" name="Google Shape;282;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3" name="Google Shape;283;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4" name="Google Shape;284;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 name="Google Shape;288;p14"/>
          <p:cNvGrpSpPr/>
          <p:nvPr/>
        </p:nvGrpSpPr>
        <p:grpSpPr>
          <a:xfrm>
            <a:off x="6626134" y="-164562"/>
            <a:ext cx="121172" cy="760495"/>
            <a:chOff x="5245196" y="3136513"/>
            <a:chExt cx="121172" cy="760495"/>
          </a:xfrm>
        </p:grpSpPr>
        <p:sp>
          <p:nvSpPr>
            <p:cNvPr id="289" name="Google Shape;289;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4"/>
        <p:cNvGrpSpPr/>
        <p:nvPr/>
      </p:nvGrpSpPr>
      <p:grpSpPr>
        <a:xfrm>
          <a:off x="0" y="0"/>
          <a:ext cx="0" cy="0"/>
          <a:chOff x="0" y="0"/>
          <a:chExt cx="0" cy="0"/>
        </a:xfrm>
      </p:grpSpPr>
      <p:sp>
        <p:nvSpPr>
          <p:cNvPr id="295" name="Google Shape;295;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 name="Google Shape;299;p15"/>
          <p:cNvGrpSpPr/>
          <p:nvPr/>
        </p:nvGrpSpPr>
        <p:grpSpPr>
          <a:xfrm>
            <a:off x="6626134" y="-164562"/>
            <a:ext cx="121172" cy="760495"/>
            <a:chOff x="5245196" y="3136513"/>
            <a:chExt cx="121172" cy="760495"/>
          </a:xfrm>
        </p:grpSpPr>
        <p:sp>
          <p:nvSpPr>
            <p:cNvPr id="300" name="Google Shape;300;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 name="Google Shape;302;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5" name="Google Shape;305;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6" name="Google Shape;306;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7" name="Google Shape;307;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8" name="Google Shape;308;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9" name="Google Shape;309;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0" name="Google Shape;310;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1"/>
        <p:cNvGrpSpPr/>
        <p:nvPr/>
      </p:nvGrpSpPr>
      <p:grpSpPr>
        <a:xfrm>
          <a:off x="0" y="0"/>
          <a:ext cx="0" cy="0"/>
          <a:chOff x="0" y="0"/>
          <a:chExt cx="0" cy="0"/>
        </a:xfrm>
      </p:grpSpPr>
      <p:sp>
        <p:nvSpPr>
          <p:cNvPr id="312" name="Google Shape;312;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3" name="Google Shape;313;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4" name="Google Shape;314;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5" name="Google Shape;315;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6" name="Google Shape;316;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7" name="Google Shape;317;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8" name="Google Shape;318;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9" name="Google Shape;319;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0" name="Google Shape;320;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1" name="Google Shape;321;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2" name="Google Shape;322;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3" name="Google Shape;323;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4" name="Google Shape;324;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5" name="Google Shape;325;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4"/>
        <p:cNvGrpSpPr/>
        <p:nvPr/>
      </p:nvGrpSpPr>
      <p:grpSpPr>
        <a:xfrm>
          <a:off x="0" y="0"/>
          <a:ext cx="0" cy="0"/>
          <a:chOff x="0" y="0"/>
          <a:chExt cx="0" cy="0"/>
        </a:xfrm>
      </p:grpSpPr>
      <p:sp>
        <p:nvSpPr>
          <p:cNvPr id="335" name="Google Shape;335;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6" name="Google Shape;336;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7" name="Google Shape;337;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8" name="Google Shape;338;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9" name="Google Shape;339;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0" name="Google Shape;340;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1" name="Google Shape;341;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2" name="Google Shape;342;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3" name="Google Shape;343;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4" name="Google Shape;344;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4"/>
        <p:cNvGrpSpPr/>
        <p:nvPr/>
      </p:nvGrpSpPr>
      <p:grpSpPr>
        <a:xfrm>
          <a:off x="0" y="0"/>
          <a:ext cx="0" cy="0"/>
          <a:chOff x="0" y="0"/>
          <a:chExt cx="0" cy="0"/>
        </a:xfrm>
      </p:grpSpPr>
      <p:sp>
        <p:nvSpPr>
          <p:cNvPr id="355" name="Google Shape;355;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6" name="Google Shape;356;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7" name="Google Shape;357;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8" name="Google Shape;358;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9" name="Google Shape;359;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0" name="Google Shape;360;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1" name="Google Shape;361;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2" name="Google Shape;362;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3" name="Google Shape;363;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4" name="Google Shape;364;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4"/>
        <p:cNvGrpSpPr/>
        <p:nvPr/>
      </p:nvGrpSpPr>
      <p:grpSpPr>
        <a:xfrm>
          <a:off x="0" y="0"/>
          <a:ext cx="0" cy="0"/>
          <a:chOff x="0" y="0"/>
          <a:chExt cx="0" cy="0"/>
        </a:xfrm>
      </p:grpSpPr>
      <p:sp>
        <p:nvSpPr>
          <p:cNvPr id="375" name="Google Shape;375;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6" name="Google Shape;376;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7" name="Google Shape;377;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8" name="Google Shape;378;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 name="Google Shape;386;p19"/>
          <p:cNvGrpSpPr/>
          <p:nvPr/>
        </p:nvGrpSpPr>
        <p:grpSpPr>
          <a:xfrm>
            <a:off x="6669747" y="-389684"/>
            <a:ext cx="143766" cy="2106420"/>
            <a:chOff x="6780548" y="337714"/>
            <a:chExt cx="133252" cy="1952377"/>
          </a:xfrm>
        </p:grpSpPr>
        <p:sp>
          <p:nvSpPr>
            <p:cNvPr id="387" name="Google Shape;387;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 name="Google Shape;389;p19"/>
          <p:cNvGrpSpPr/>
          <p:nvPr/>
        </p:nvGrpSpPr>
        <p:grpSpPr>
          <a:xfrm>
            <a:off x="1510029" y="507749"/>
            <a:ext cx="203534" cy="2663107"/>
            <a:chOff x="250617" y="2402301"/>
            <a:chExt cx="188650" cy="2468354"/>
          </a:xfrm>
        </p:grpSpPr>
        <p:sp>
          <p:nvSpPr>
            <p:cNvPr id="390" name="Google Shape;390;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19"/>
          <p:cNvGrpSpPr/>
          <p:nvPr/>
        </p:nvGrpSpPr>
        <p:grpSpPr>
          <a:xfrm>
            <a:off x="385355" y="1380671"/>
            <a:ext cx="199237" cy="2828935"/>
            <a:chOff x="1608717" y="1280046"/>
            <a:chExt cx="199237" cy="2828935"/>
          </a:xfrm>
        </p:grpSpPr>
        <p:sp>
          <p:nvSpPr>
            <p:cNvPr id="395" name="Google Shape;395;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 name="Google Shape;398;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 name="Google Shape;400;p19"/>
          <p:cNvGrpSpPr/>
          <p:nvPr/>
        </p:nvGrpSpPr>
        <p:grpSpPr>
          <a:xfrm>
            <a:off x="989005" y="-389666"/>
            <a:ext cx="62143" cy="897428"/>
            <a:chOff x="2038689" y="173907"/>
            <a:chExt cx="57599" cy="831799"/>
          </a:xfrm>
        </p:grpSpPr>
        <p:sp>
          <p:nvSpPr>
            <p:cNvPr id="401" name="Google Shape;401;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 name="Google Shape;403;p19"/>
          <p:cNvGrpSpPr/>
          <p:nvPr/>
        </p:nvGrpSpPr>
        <p:grpSpPr>
          <a:xfrm>
            <a:off x="8568723" y="2184809"/>
            <a:ext cx="214702" cy="2308597"/>
            <a:chOff x="8008096" y="2108910"/>
            <a:chExt cx="199001" cy="2139769"/>
          </a:xfrm>
        </p:grpSpPr>
        <p:sp>
          <p:nvSpPr>
            <p:cNvPr id="404" name="Google Shape;404;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 name="Google Shape;407;p19"/>
          <p:cNvGrpSpPr/>
          <p:nvPr/>
        </p:nvGrpSpPr>
        <p:grpSpPr>
          <a:xfrm>
            <a:off x="8221223" y="9"/>
            <a:ext cx="214702" cy="2308597"/>
            <a:chOff x="8008096" y="2108910"/>
            <a:chExt cx="199001" cy="2139769"/>
          </a:xfrm>
        </p:grpSpPr>
        <p:sp>
          <p:nvSpPr>
            <p:cNvPr id="408" name="Google Shape;408;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10"/>
        <p:cNvGrpSpPr/>
        <p:nvPr/>
      </p:nvGrpSpPr>
      <p:grpSpPr>
        <a:xfrm>
          <a:off x="0" y="0"/>
          <a:ext cx="0" cy="0"/>
          <a:chOff x="0" y="0"/>
          <a:chExt cx="0" cy="0"/>
        </a:xfrm>
      </p:grpSpPr>
      <p:sp>
        <p:nvSpPr>
          <p:cNvPr id="411" name="Google Shape;411;p20"/>
          <p:cNvSpPr txBox="1">
            <a:spLocks noGrp="1"/>
          </p:cNvSpPr>
          <p:nvPr>
            <p:ph type="body" idx="1"/>
          </p:nvPr>
        </p:nvSpPr>
        <p:spPr>
          <a:xfrm>
            <a:off x="597375" y="1438003"/>
            <a:ext cx="3908700" cy="25473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2"/>
              </a:buClr>
              <a:buSzPts val="1200"/>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2" name="Google Shape;412;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3" name="Google Shape;413;p20"/>
          <p:cNvSpPr txBox="1">
            <a:spLocks noGrp="1"/>
          </p:cNvSpPr>
          <p:nvPr>
            <p:ph type="body" idx="2"/>
          </p:nvPr>
        </p:nvSpPr>
        <p:spPr>
          <a:xfrm>
            <a:off x="4690125" y="2069712"/>
            <a:ext cx="3908700" cy="1915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3"/>
              </a:buClr>
              <a:buSzPts val="1200"/>
              <a:buChar char="●"/>
              <a:defRPr sz="1200"/>
            </a:lvl1pPr>
            <a:lvl2pPr marL="914400" lvl="1" indent="-292100" rtl="0">
              <a:spcBef>
                <a:spcPts val="0"/>
              </a:spcBef>
              <a:spcAft>
                <a:spcPts val="0"/>
              </a:spcAft>
              <a:buClr>
                <a:schemeClr val="dk1"/>
              </a:buClr>
              <a:buSzPts val="1000"/>
              <a:buFont typeface="Nunito Light"/>
              <a:buChar char="○"/>
              <a:defRPr/>
            </a:lvl2pPr>
            <a:lvl3pPr marL="1371600" lvl="2" indent="-292100" rtl="0">
              <a:spcBef>
                <a:spcPts val="1600"/>
              </a:spcBef>
              <a:spcAft>
                <a:spcPts val="0"/>
              </a:spcAft>
              <a:buClr>
                <a:schemeClr val="dk1"/>
              </a:buClr>
              <a:buSzPts val="1000"/>
              <a:buFont typeface="Nunito Light"/>
              <a:buChar char="■"/>
              <a:defRPr/>
            </a:lvl3pPr>
            <a:lvl4pPr marL="1828800" lvl="3" indent="-292100" rtl="0">
              <a:spcBef>
                <a:spcPts val="1600"/>
              </a:spcBef>
              <a:spcAft>
                <a:spcPts val="0"/>
              </a:spcAft>
              <a:buClr>
                <a:schemeClr val="dk1"/>
              </a:buClr>
              <a:buSzPts val="1000"/>
              <a:buFont typeface="Nunito Light"/>
              <a:buChar char="●"/>
              <a:defRPr/>
            </a:lvl4pPr>
            <a:lvl5pPr marL="2286000" lvl="4" indent="-292100" rtl="0">
              <a:spcBef>
                <a:spcPts val="1600"/>
              </a:spcBef>
              <a:spcAft>
                <a:spcPts val="0"/>
              </a:spcAft>
              <a:buClr>
                <a:schemeClr val="dk1"/>
              </a:buClr>
              <a:buSzPts val="1000"/>
              <a:buFont typeface="Nunito Light"/>
              <a:buChar char="○"/>
              <a:defRPr/>
            </a:lvl5pPr>
            <a:lvl6pPr marL="2743200" lvl="5" indent="-292100" rtl="0">
              <a:spcBef>
                <a:spcPts val="1600"/>
              </a:spcBef>
              <a:spcAft>
                <a:spcPts val="0"/>
              </a:spcAft>
              <a:buClr>
                <a:schemeClr val="dk1"/>
              </a:buClr>
              <a:buSzPts val="1000"/>
              <a:buFont typeface="Nunito Light"/>
              <a:buChar char="■"/>
              <a:defRPr/>
            </a:lvl6pPr>
            <a:lvl7pPr marL="3200400" lvl="6" indent="-292100" rtl="0">
              <a:spcBef>
                <a:spcPts val="1600"/>
              </a:spcBef>
              <a:spcAft>
                <a:spcPts val="0"/>
              </a:spcAft>
              <a:buClr>
                <a:schemeClr val="dk1"/>
              </a:buClr>
              <a:buSzPts val="1000"/>
              <a:buFont typeface="Nunito Light"/>
              <a:buChar char="●"/>
              <a:defRPr/>
            </a:lvl7pPr>
            <a:lvl8pPr marL="3657600" lvl="7" indent="-292100" rtl="0">
              <a:spcBef>
                <a:spcPts val="1600"/>
              </a:spcBef>
              <a:spcAft>
                <a:spcPts val="0"/>
              </a:spcAft>
              <a:buClr>
                <a:schemeClr val="dk1"/>
              </a:buClr>
              <a:buSzPts val="1000"/>
              <a:buFont typeface="Nunito Light"/>
              <a:buChar char="○"/>
              <a:defRPr/>
            </a:lvl8pPr>
            <a:lvl9pPr marL="4114800" lvl="8" indent="-292100" rtl="0">
              <a:spcBef>
                <a:spcPts val="1600"/>
              </a:spcBef>
              <a:spcAft>
                <a:spcPts val="1600"/>
              </a:spcAft>
              <a:buClr>
                <a:schemeClr val="dk1"/>
              </a:buClr>
              <a:buSzPts val="1000"/>
              <a:buFont typeface="Nunito Light"/>
              <a:buChar char="■"/>
              <a:defRPr/>
            </a:lvl9pPr>
          </a:lstStyle>
          <a:p>
            <a:endParaRPr/>
          </a:p>
        </p:txBody>
      </p:sp>
      <p:sp>
        <p:nvSpPr>
          <p:cNvPr id="414" name="Google Shape;414;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a:spLocks noGrp="1"/>
          </p:cNvSpPr>
          <p:nvPr>
            <p:ph type="pic" idx="2"/>
          </p:nvPr>
        </p:nvSpPr>
        <p:spPr>
          <a:xfrm>
            <a:off x="0" y="0"/>
            <a:ext cx="9144000" cy="5143500"/>
          </a:xfrm>
          <a:prstGeom prst="rect">
            <a:avLst/>
          </a:prstGeom>
          <a:noFill/>
          <a:ln>
            <a:noFill/>
          </a:ln>
        </p:spPr>
      </p:sp>
      <p:sp>
        <p:nvSpPr>
          <p:cNvPr id="175" name="Google Shape;175;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hyperlink" Target="mailto:sdame1@unh.newhaven.edu" TargetMode="External"/><Relationship Id="rId2" Type="http://schemas.openxmlformats.org/officeDocument/2006/relationships/notesSlide" Target="../notesSlides/notesSlide12.xml"/><Relationship Id="rId1" Type="http://schemas.openxmlformats.org/officeDocument/2006/relationships/slideLayout" Target="../slideLayouts/slideLayout17.xml"/><Relationship Id="rId5" Type="http://schemas.openxmlformats.org/officeDocument/2006/relationships/image" Target="../media/image5.png"/><Relationship Id="rId4" Type="http://schemas.openxmlformats.org/officeDocument/2006/relationships/hyperlink" Target="mailto:pboddu@unh.newhaven.edu"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23"/>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By </a:t>
            </a:r>
            <a:endParaRPr/>
          </a:p>
          <a:p>
            <a:pPr marL="0" lvl="0" indent="0" algn="ctr" rtl="0">
              <a:spcBef>
                <a:spcPts val="0"/>
              </a:spcBef>
              <a:spcAft>
                <a:spcPts val="0"/>
              </a:spcAft>
              <a:buNone/>
            </a:pPr>
            <a:r>
              <a:rPr lang="en"/>
              <a:t>Sahith Damera</a:t>
            </a:r>
            <a:endParaRPr/>
          </a:p>
          <a:p>
            <a:pPr marL="0" lvl="0" indent="0" algn="ctr" rtl="0">
              <a:spcBef>
                <a:spcPts val="0"/>
              </a:spcBef>
              <a:spcAft>
                <a:spcPts val="0"/>
              </a:spcAft>
              <a:buNone/>
            </a:pPr>
            <a:r>
              <a:rPr lang="en"/>
              <a:t>Prudhviraj Boddu</a:t>
            </a:r>
            <a:endParaRPr/>
          </a:p>
          <a:p>
            <a:pPr marL="0" lvl="0" indent="0" algn="ctr" rtl="0">
              <a:spcBef>
                <a:spcPts val="0"/>
              </a:spcBef>
              <a:spcAft>
                <a:spcPts val="0"/>
              </a:spcAft>
              <a:buNone/>
            </a:pPr>
            <a:endParaRPr/>
          </a:p>
        </p:txBody>
      </p:sp>
      <p:sp>
        <p:nvSpPr>
          <p:cNvPr id="432" name="Google Shape;432;p23"/>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Image </a:t>
            </a:r>
            <a:r>
              <a:rPr lang="en">
                <a:solidFill>
                  <a:schemeClr val="accent2"/>
                </a:solidFill>
              </a:rPr>
              <a:t>Captioning</a:t>
            </a:r>
            <a:r>
              <a:rPr lang="en"/>
              <a:t> Generator</a:t>
            </a:r>
            <a:endParaRPr/>
          </a:p>
        </p:txBody>
      </p:sp>
      <p:sp>
        <p:nvSpPr>
          <p:cNvPr id="433" name="Google Shape;433;p23"/>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3"/>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 name="Google Shape;439;p23"/>
          <p:cNvGrpSpPr/>
          <p:nvPr/>
        </p:nvGrpSpPr>
        <p:grpSpPr>
          <a:xfrm>
            <a:off x="6232314" y="3696331"/>
            <a:ext cx="121434" cy="1073147"/>
            <a:chOff x="6232314" y="3696331"/>
            <a:chExt cx="121434" cy="1073147"/>
          </a:xfrm>
        </p:grpSpPr>
        <p:sp>
          <p:nvSpPr>
            <p:cNvPr id="440" name="Google Shape;440;p23"/>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23"/>
          <p:cNvGrpSpPr/>
          <p:nvPr/>
        </p:nvGrpSpPr>
        <p:grpSpPr>
          <a:xfrm>
            <a:off x="6780548" y="337714"/>
            <a:ext cx="133252" cy="1952377"/>
            <a:chOff x="6780548" y="337714"/>
            <a:chExt cx="133252" cy="1952377"/>
          </a:xfrm>
        </p:grpSpPr>
        <p:sp>
          <p:nvSpPr>
            <p:cNvPr id="443" name="Google Shape;443;p2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3"/>
          <p:cNvGrpSpPr/>
          <p:nvPr/>
        </p:nvGrpSpPr>
        <p:grpSpPr>
          <a:xfrm>
            <a:off x="1608717" y="1280046"/>
            <a:ext cx="199237" cy="2828935"/>
            <a:chOff x="1608717" y="1280046"/>
            <a:chExt cx="199237" cy="2828935"/>
          </a:xfrm>
        </p:grpSpPr>
        <p:sp>
          <p:nvSpPr>
            <p:cNvPr id="446" name="Google Shape;446;p23"/>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 name="Google Shape;449;p23"/>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 name="Google Shape;451;p23"/>
          <p:cNvGrpSpPr/>
          <p:nvPr/>
        </p:nvGrpSpPr>
        <p:grpSpPr>
          <a:xfrm>
            <a:off x="8008096" y="2108910"/>
            <a:ext cx="199001" cy="2139769"/>
            <a:chOff x="8008096" y="2108910"/>
            <a:chExt cx="199001" cy="2139769"/>
          </a:xfrm>
        </p:grpSpPr>
        <p:sp>
          <p:nvSpPr>
            <p:cNvPr id="452" name="Google Shape;452;p2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23"/>
          <p:cNvGrpSpPr/>
          <p:nvPr/>
        </p:nvGrpSpPr>
        <p:grpSpPr>
          <a:xfrm>
            <a:off x="4472500" y="3928605"/>
            <a:ext cx="199001" cy="867198"/>
            <a:chOff x="4475150" y="4052605"/>
            <a:chExt cx="199001" cy="867198"/>
          </a:xfrm>
        </p:grpSpPr>
        <p:sp>
          <p:nvSpPr>
            <p:cNvPr id="455" name="Google Shape;455;p23"/>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33"/>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Implementation – </a:t>
            </a:r>
            <a:r>
              <a:rPr lang="en-IN" dirty="0" err="1"/>
              <a:t>Gradio</a:t>
            </a:r>
            <a:r>
              <a:rPr lang="en-IN" dirty="0"/>
              <a:t> App</a:t>
            </a:r>
          </a:p>
        </p:txBody>
      </p:sp>
      <p:sp>
        <p:nvSpPr>
          <p:cNvPr id="762" name="Google Shape;762;p33"/>
          <p:cNvSpPr txBox="1"/>
          <p:nvPr/>
        </p:nvSpPr>
        <p:spPr>
          <a:xfrm>
            <a:off x="757900" y="1161850"/>
            <a:ext cx="7133400" cy="66007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dirty="0">
              <a:solidFill>
                <a:schemeClr val="lt1"/>
              </a:solidFill>
              <a:latin typeface="Maven Pro"/>
              <a:ea typeface="Maven Pro"/>
              <a:cs typeface="Maven Pro"/>
              <a:sym typeface="Maven Pro"/>
            </a:endParaRPr>
          </a:p>
        </p:txBody>
      </p:sp>
      <p:pic>
        <p:nvPicPr>
          <p:cNvPr id="3" name="Picture 2" descr="A computer screen shot of a computer code&#10;&#10;Description automatically generated">
            <a:extLst>
              <a:ext uri="{FF2B5EF4-FFF2-40B4-BE49-F238E27FC236}">
                <a16:creationId xmlns:a16="http://schemas.microsoft.com/office/drawing/2014/main" id="{FD150A9E-BD5D-851F-3D1E-68697E20EFE9}"/>
              </a:ext>
            </a:extLst>
          </p:cNvPr>
          <p:cNvPicPr>
            <a:picLocks noChangeAspect="1"/>
          </p:cNvPicPr>
          <p:nvPr/>
        </p:nvPicPr>
        <p:blipFill>
          <a:blip r:embed="rId3"/>
          <a:stretch>
            <a:fillRect/>
          </a:stretch>
        </p:blipFill>
        <p:spPr>
          <a:xfrm>
            <a:off x="1106905" y="1129777"/>
            <a:ext cx="6930190" cy="365396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3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Future Work and Conclusion</a:t>
            </a:r>
            <a:endParaRPr sz="3000"/>
          </a:p>
        </p:txBody>
      </p:sp>
      <p:sp>
        <p:nvSpPr>
          <p:cNvPr id="768" name="Google Shape;768;p34"/>
          <p:cNvSpPr/>
          <p:nvPr/>
        </p:nvSpPr>
        <p:spPr>
          <a:xfrm>
            <a:off x="1783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7092250" y="3891700"/>
            <a:ext cx="423300" cy="42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txBox="1"/>
          <p:nvPr/>
        </p:nvSpPr>
        <p:spPr>
          <a:xfrm>
            <a:off x="618825" y="1451225"/>
            <a:ext cx="8351700" cy="184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In Future, we work could explore additional architectural enhancements or the utilization of diverse datasets to further elevate between different model’s performance.</a:t>
            </a:r>
            <a:endParaRPr sz="1800">
              <a:solidFill>
                <a:schemeClr val="lt1"/>
              </a:solidFill>
              <a:latin typeface="Maven Pro"/>
              <a:ea typeface="Maven Pro"/>
              <a:cs typeface="Maven Pro"/>
              <a:sym typeface="Maven Pro"/>
            </a:endParaRPr>
          </a:p>
          <a:p>
            <a:pPr marL="0" lvl="0" indent="0" algn="l" rtl="0">
              <a:spcBef>
                <a:spcPts val="0"/>
              </a:spcBef>
              <a:spcAft>
                <a:spcPts val="0"/>
              </a:spcAft>
              <a:buNone/>
            </a:pPr>
            <a:endParaRPr sz="1800">
              <a:solidFill>
                <a:schemeClr val="lt1"/>
              </a:solidFill>
              <a:latin typeface="Maven Pro"/>
              <a:ea typeface="Maven Pro"/>
              <a:cs typeface="Maven Pro"/>
              <a:sym typeface="Maven Pro"/>
            </a:endParaRPr>
          </a:p>
          <a:p>
            <a:pPr marL="0" lvl="0" indent="0" algn="l" rtl="0">
              <a:spcBef>
                <a:spcPts val="0"/>
              </a:spcBef>
              <a:spcAft>
                <a:spcPts val="0"/>
              </a:spcAft>
              <a:buNone/>
            </a:pPr>
            <a:r>
              <a:rPr lang="en" sz="1800">
                <a:solidFill>
                  <a:schemeClr val="lt1"/>
                </a:solidFill>
                <a:latin typeface="Maven Pro"/>
                <a:ea typeface="Maven Pro"/>
                <a:cs typeface="Maven Pro"/>
                <a:sym typeface="Maven Pro"/>
              </a:rPr>
              <a:t>In conclusion, our work successfully integrates ResNet-18 features with a Transformer-based model for image captioning. </a:t>
            </a:r>
            <a:endParaRPr sz="1800">
              <a:solidFill>
                <a:schemeClr val="lt1"/>
              </a:solidFill>
              <a:latin typeface="Maven Pro"/>
              <a:ea typeface="Maven Pro"/>
              <a:cs typeface="Maven Pro"/>
              <a:sym typeface="Maven Pr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35"/>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776" name="Google Shape;776;p35"/>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2"/>
                </a:solidFill>
              </a:rPr>
              <a:t>Do you have any questions?</a:t>
            </a:r>
            <a:endParaRPr dirty="0">
              <a:solidFill>
                <a:schemeClr val="accent2"/>
              </a:solidFill>
            </a:endParaRPr>
          </a:p>
          <a:p>
            <a:pPr marL="0" lvl="0" indent="0" algn="ctr" rtl="0">
              <a:spcBef>
                <a:spcPts val="0"/>
              </a:spcBef>
              <a:spcAft>
                <a:spcPts val="0"/>
              </a:spcAft>
              <a:buNone/>
            </a:pPr>
            <a:endParaRPr dirty="0"/>
          </a:p>
          <a:p>
            <a:pPr marL="0" lvl="0" indent="0" algn="ctr" rtl="0">
              <a:spcBef>
                <a:spcPts val="0"/>
              </a:spcBef>
              <a:spcAft>
                <a:spcPts val="0"/>
              </a:spcAft>
              <a:buNone/>
            </a:pPr>
            <a:r>
              <a:rPr lang="en" u="sng" dirty="0">
                <a:solidFill>
                  <a:schemeClr val="hlink"/>
                </a:solidFill>
                <a:hlinkClick r:id="rId3"/>
              </a:rPr>
              <a:t>sdame1@unh.newhaven.edu</a:t>
            </a:r>
            <a:endParaRPr dirty="0"/>
          </a:p>
          <a:p>
            <a:pPr marL="0" lvl="0" indent="0" algn="ctr" rtl="0">
              <a:spcBef>
                <a:spcPts val="0"/>
              </a:spcBef>
              <a:spcAft>
                <a:spcPts val="0"/>
              </a:spcAft>
              <a:buNone/>
            </a:pPr>
            <a:r>
              <a:rPr lang="en" u="sng" dirty="0">
                <a:solidFill>
                  <a:schemeClr val="hlink"/>
                </a:solidFill>
                <a:hlinkClick r:id="rId4"/>
              </a:rPr>
              <a:t>pboddu@unh.newhaven.edu</a:t>
            </a:r>
            <a:endParaRPr dirty="0"/>
          </a:p>
          <a:p>
            <a:pPr marL="457200" lvl="0" indent="0" algn="l" rtl="0">
              <a:spcBef>
                <a:spcPts val="0"/>
              </a:spcBef>
              <a:spcAft>
                <a:spcPts val="0"/>
              </a:spcAft>
              <a:buNone/>
            </a:pPr>
            <a:endParaRPr dirty="0"/>
          </a:p>
        </p:txBody>
      </p:sp>
      <p:sp>
        <p:nvSpPr>
          <p:cNvPr id="777" name="Google Shape;777;p35"/>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5"/>
          <p:cNvGrpSpPr/>
          <p:nvPr/>
        </p:nvGrpSpPr>
        <p:grpSpPr>
          <a:xfrm>
            <a:off x="7981434" y="-1177061"/>
            <a:ext cx="203789" cy="1274754"/>
            <a:chOff x="2877432" y="975334"/>
            <a:chExt cx="188886" cy="1181531"/>
          </a:xfrm>
        </p:grpSpPr>
        <p:sp>
          <p:nvSpPr>
            <p:cNvPr id="779" name="Google Shape;779;p35"/>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2" name="Google Shape;782;p35"/>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5"/>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5"/>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35"/>
          <p:cNvGrpSpPr/>
          <p:nvPr/>
        </p:nvGrpSpPr>
        <p:grpSpPr>
          <a:xfrm>
            <a:off x="3407882" y="3252461"/>
            <a:ext cx="261630" cy="261630"/>
            <a:chOff x="3368074" y="3882537"/>
            <a:chExt cx="215298" cy="215298"/>
          </a:xfrm>
        </p:grpSpPr>
        <p:sp>
          <p:nvSpPr>
            <p:cNvPr id="788" name="Google Shape;788;p3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 name="Google Shape;791;p35"/>
          <p:cNvSpPr/>
          <p:nvPr/>
        </p:nvSpPr>
        <p:spPr>
          <a:xfrm>
            <a:off x="5066623" y="3252448"/>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 name="Google Shape;792;p35"/>
          <p:cNvGrpSpPr/>
          <p:nvPr/>
        </p:nvGrpSpPr>
        <p:grpSpPr>
          <a:xfrm>
            <a:off x="4236456" y="3252450"/>
            <a:ext cx="292574" cy="261652"/>
            <a:chOff x="3824739" y="3890112"/>
            <a:chExt cx="208105" cy="186110"/>
          </a:xfrm>
        </p:grpSpPr>
        <p:sp>
          <p:nvSpPr>
            <p:cNvPr id="793" name="Google Shape;793;p3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96" name="Google Shape;796;p35"/>
          <p:cNvPicPr preferRelativeResize="0"/>
          <p:nvPr/>
        </p:nvPicPr>
        <p:blipFill>
          <a:blip r:embed="rId5">
            <a:alphaModFix/>
          </a:blip>
          <a:stretch>
            <a:fillRect/>
          </a:stretch>
        </p:blipFill>
        <p:spPr>
          <a:xfrm>
            <a:off x="2089438" y="3949885"/>
            <a:ext cx="4676775" cy="685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24"/>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Here’s what you’ll find</a:t>
            </a:r>
            <a:endParaRPr/>
          </a:p>
          <a:p>
            <a:pPr marL="0" lvl="0" indent="0" algn="l" rtl="0">
              <a:lnSpc>
                <a:spcPct val="100000"/>
              </a:lnSpc>
              <a:spcBef>
                <a:spcPts val="1600"/>
              </a:spcBef>
              <a:spcAft>
                <a:spcPts val="0"/>
              </a:spcAft>
              <a:buNone/>
            </a:pPr>
            <a:endParaRPr sz="1500"/>
          </a:p>
          <a:p>
            <a:pPr marL="457200" lvl="0" indent="-323850" algn="l" rtl="0">
              <a:lnSpc>
                <a:spcPct val="100000"/>
              </a:lnSpc>
              <a:spcBef>
                <a:spcPts val="0"/>
              </a:spcBef>
              <a:spcAft>
                <a:spcPts val="0"/>
              </a:spcAft>
              <a:buClr>
                <a:schemeClr val="lt1"/>
              </a:buClr>
              <a:buSzPts val="1500"/>
              <a:buFont typeface="Maven Pro"/>
              <a:buAutoNum type="arabicPeriod"/>
            </a:pPr>
            <a:r>
              <a:rPr lang="en" sz="1500"/>
              <a:t>Decoding the Challenge</a:t>
            </a:r>
            <a:endParaRPr sz="1500"/>
          </a:p>
          <a:p>
            <a:pPr marL="457200" lvl="0" indent="-323850" algn="l" rtl="0">
              <a:lnSpc>
                <a:spcPct val="100000"/>
              </a:lnSpc>
              <a:spcBef>
                <a:spcPts val="0"/>
              </a:spcBef>
              <a:spcAft>
                <a:spcPts val="0"/>
              </a:spcAft>
              <a:buClr>
                <a:schemeClr val="lt1"/>
              </a:buClr>
              <a:buSzPts val="1500"/>
              <a:buFont typeface="Maven Pro"/>
              <a:buAutoNum type="arabicPeriod"/>
            </a:pPr>
            <a:r>
              <a:rPr lang="en" sz="1500"/>
              <a:t>Introduction to Image Captioning Generator</a:t>
            </a:r>
            <a:endParaRPr sz="1500"/>
          </a:p>
          <a:p>
            <a:pPr marL="457200" lvl="0" indent="-323850" algn="l" rtl="0">
              <a:lnSpc>
                <a:spcPct val="100000"/>
              </a:lnSpc>
              <a:spcBef>
                <a:spcPts val="0"/>
              </a:spcBef>
              <a:spcAft>
                <a:spcPts val="0"/>
              </a:spcAft>
              <a:buClr>
                <a:schemeClr val="lt1"/>
              </a:buClr>
              <a:buSzPts val="1500"/>
              <a:buFont typeface="Maven Pro"/>
              <a:buAutoNum type="arabicPeriod"/>
            </a:pPr>
            <a:r>
              <a:rPr lang="en" sz="1500"/>
              <a:t>Understanding the problem</a:t>
            </a:r>
            <a:endParaRPr sz="1500"/>
          </a:p>
          <a:p>
            <a:pPr marL="457200" lvl="0" indent="-323850" algn="l" rtl="0">
              <a:lnSpc>
                <a:spcPct val="100000"/>
              </a:lnSpc>
              <a:spcBef>
                <a:spcPts val="0"/>
              </a:spcBef>
              <a:spcAft>
                <a:spcPts val="0"/>
              </a:spcAft>
              <a:buClr>
                <a:schemeClr val="accent2"/>
              </a:buClr>
              <a:buSzPts val="1500"/>
              <a:buFont typeface="Maven Pro"/>
              <a:buAutoNum type="arabicPeriod"/>
            </a:pPr>
            <a:r>
              <a:rPr lang="en" sz="1500"/>
              <a:t>Essential Building Blocks</a:t>
            </a:r>
            <a:endParaRPr sz="1400"/>
          </a:p>
          <a:p>
            <a:pPr marL="457200" lvl="0" indent="-323850" algn="l" rtl="0">
              <a:lnSpc>
                <a:spcPct val="100000"/>
              </a:lnSpc>
              <a:spcBef>
                <a:spcPts val="0"/>
              </a:spcBef>
              <a:spcAft>
                <a:spcPts val="0"/>
              </a:spcAft>
              <a:buClr>
                <a:schemeClr val="lt1"/>
              </a:buClr>
              <a:buSzPts val="1500"/>
              <a:buFont typeface="Maven Pro"/>
              <a:buAutoNum type="arabicPeriod"/>
            </a:pPr>
            <a:r>
              <a:rPr lang="en" sz="1500"/>
              <a:t>From Pixels to Text</a:t>
            </a:r>
            <a:endParaRPr sz="1500"/>
          </a:p>
          <a:p>
            <a:pPr marL="457200" lvl="0" indent="-323850" algn="l" rtl="0">
              <a:lnSpc>
                <a:spcPct val="100000"/>
              </a:lnSpc>
              <a:spcBef>
                <a:spcPts val="0"/>
              </a:spcBef>
              <a:spcAft>
                <a:spcPts val="0"/>
              </a:spcAft>
              <a:buClr>
                <a:schemeClr val="lt1"/>
              </a:buClr>
              <a:buSzPts val="1500"/>
              <a:buFont typeface="Maven Pro"/>
              <a:buAutoNum type="arabicPeriod"/>
            </a:pPr>
            <a:r>
              <a:rPr lang="en" sz="1500"/>
              <a:t>Training Process</a:t>
            </a:r>
            <a:endParaRPr sz="1500"/>
          </a:p>
          <a:p>
            <a:pPr marL="457200" lvl="0" indent="-323850" algn="l" rtl="0">
              <a:lnSpc>
                <a:spcPct val="100000"/>
              </a:lnSpc>
              <a:spcBef>
                <a:spcPts val="0"/>
              </a:spcBef>
              <a:spcAft>
                <a:spcPts val="0"/>
              </a:spcAft>
              <a:buClr>
                <a:schemeClr val="lt1"/>
              </a:buClr>
              <a:buSzPts val="1500"/>
              <a:buFont typeface="Maven Pro"/>
              <a:buAutoNum type="arabicPeriod"/>
            </a:pPr>
            <a:r>
              <a:rPr lang="en" sz="1500">
                <a:latin typeface="Maven Pro SemiBold"/>
                <a:ea typeface="Maven Pro SemiBold"/>
                <a:cs typeface="Maven Pro SemiBold"/>
                <a:sym typeface="Maven Pro SemiBold"/>
              </a:rPr>
              <a:t>Evaluation</a:t>
            </a:r>
            <a:endParaRPr sz="1500">
              <a:latin typeface="Maven Pro SemiBold"/>
              <a:ea typeface="Maven Pro SemiBold"/>
              <a:cs typeface="Maven Pro SemiBold"/>
              <a:sym typeface="Maven Pro SemiBold"/>
            </a:endParaRPr>
          </a:p>
          <a:p>
            <a:pPr marL="457200" lvl="0" indent="-323850" algn="l" rtl="0">
              <a:lnSpc>
                <a:spcPct val="100000"/>
              </a:lnSpc>
              <a:spcBef>
                <a:spcPts val="0"/>
              </a:spcBef>
              <a:spcAft>
                <a:spcPts val="0"/>
              </a:spcAft>
              <a:buClr>
                <a:schemeClr val="lt1"/>
              </a:buClr>
              <a:buSzPts val="1500"/>
              <a:buFont typeface="Maven Pro"/>
              <a:buAutoNum type="arabicPeriod"/>
            </a:pPr>
            <a:r>
              <a:rPr lang="en" sz="1500"/>
              <a:t>Implementation </a:t>
            </a:r>
            <a:endParaRPr sz="1500"/>
          </a:p>
          <a:p>
            <a:pPr marL="457200" lvl="0" indent="-323850" algn="l" rtl="0">
              <a:lnSpc>
                <a:spcPct val="100000"/>
              </a:lnSpc>
              <a:spcBef>
                <a:spcPts val="0"/>
              </a:spcBef>
              <a:spcAft>
                <a:spcPts val="0"/>
              </a:spcAft>
              <a:buClr>
                <a:schemeClr val="accent2"/>
              </a:buClr>
              <a:buSzPts val="1500"/>
              <a:buFont typeface="Maven Pro"/>
              <a:buAutoNum type="arabicPeriod"/>
            </a:pPr>
            <a:r>
              <a:rPr lang="en" sz="1500"/>
              <a:t>Future Work and Conclusion </a:t>
            </a:r>
            <a:endParaRPr sz="1500"/>
          </a:p>
          <a:p>
            <a:pPr marL="0" lvl="0" indent="0" algn="l" rtl="0">
              <a:lnSpc>
                <a:spcPct val="100000"/>
              </a:lnSpc>
              <a:spcBef>
                <a:spcPts val="1600"/>
              </a:spcBef>
              <a:spcAft>
                <a:spcPts val="0"/>
              </a:spcAft>
              <a:buNone/>
            </a:pPr>
            <a:endParaRPr/>
          </a:p>
          <a:p>
            <a:pPr marL="0" lvl="0" indent="0" algn="l" rtl="0">
              <a:lnSpc>
                <a:spcPct val="100000"/>
              </a:lnSpc>
              <a:spcBef>
                <a:spcPts val="1600"/>
              </a:spcBef>
              <a:spcAft>
                <a:spcPts val="1600"/>
              </a:spcAft>
              <a:buNone/>
            </a:pPr>
            <a:endParaRPr/>
          </a:p>
        </p:txBody>
      </p:sp>
      <p:sp>
        <p:nvSpPr>
          <p:cNvPr id="463" name="Google Shape;463;p2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CONTENTS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25"/>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469" name="Google Shape;469;p25"/>
          <p:cNvSpPr txBox="1">
            <a:spLocks noGrp="1"/>
          </p:cNvSpPr>
          <p:nvPr>
            <p:ph type="subTitle" idx="1"/>
          </p:nvPr>
        </p:nvSpPr>
        <p:spPr>
          <a:xfrm>
            <a:off x="6666300" y="3829675"/>
            <a:ext cx="1753800" cy="8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Fine-Tuning </a:t>
            </a:r>
            <a:endParaRPr/>
          </a:p>
          <a:p>
            <a:pPr marL="0" lvl="0" indent="0" algn="l" rtl="0">
              <a:spcBef>
                <a:spcPts val="0"/>
              </a:spcBef>
              <a:spcAft>
                <a:spcPts val="0"/>
              </a:spcAft>
              <a:buNone/>
            </a:pPr>
            <a:r>
              <a:rPr lang="en"/>
              <a:t>and </a:t>
            </a:r>
            <a:endParaRPr/>
          </a:p>
          <a:p>
            <a:pPr marL="0" lvl="0" indent="0" algn="l" rtl="0">
              <a:spcBef>
                <a:spcPts val="0"/>
              </a:spcBef>
              <a:spcAft>
                <a:spcPts val="0"/>
              </a:spcAft>
              <a:buNone/>
            </a:pPr>
            <a:r>
              <a:rPr lang="en"/>
              <a:t>Adaptability </a:t>
            </a:r>
            <a:endParaRPr/>
          </a:p>
        </p:txBody>
      </p:sp>
      <p:sp>
        <p:nvSpPr>
          <p:cNvPr id="470" name="Google Shape;470;p25"/>
          <p:cNvSpPr txBox="1">
            <a:spLocks noGrp="1"/>
          </p:cNvSpPr>
          <p:nvPr>
            <p:ph type="ctrTitle" idx="4"/>
          </p:nvPr>
        </p:nvSpPr>
        <p:spPr>
          <a:xfrm>
            <a:off x="3942834" y="3396800"/>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a:t>
            </a:r>
            <a:endParaRPr/>
          </a:p>
        </p:txBody>
      </p:sp>
      <p:sp>
        <p:nvSpPr>
          <p:cNvPr id="471" name="Google Shape;471;p25"/>
          <p:cNvSpPr txBox="1">
            <a:spLocks noGrp="1"/>
          </p:cNvSpPr>
          <p:nvPr>
            <p:ph type="ctrTitle"/>
          </p:nvPr>
        </p:nvSpPr>
        <p:spPr>
          <a:xfrm>
            <a:off x="1223300" y="3273125"/>
            <a:ext cx="2152500" cy="70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&amp; SOLUTION</a:t>
            </a:r>
            <a:endParaRPr/>
          </a:p>
        </p:txBody>
      </p:sp>
      <p:sp>
        <p:nvSpPr>
          <p:cNvPr id="472" name="Google Shape;472;p25"/>
          <p:cNvSpPr txBox="1">
            <a:spLocks noGrp="1"/>
          </p:cNvSpPr>
          <p:nvPr>
            <p:ph type="subTitle" idx="2"/>
          </p:nvPr>
        </p:nvSpPr>
        <p:spPr>
          <a:xfrm>
            <a:off x="1223300" y="3829671"/>
            <a:ext cx="1755600" cy="103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Describing Images From Silent Images to Descriptive Narratives</a:t>
            </a:r>
            <a:endParaRPr/>
          </a:p>
        </p:txBody>
      </p:sp>
      <p:sp>
        <p:nvSpPr>
          <p:cNvPr id="473" name="Google Shape;473;p25"/>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4" name="Google Shape;474;p25"/>
          <p:cNvSpPr txBox="1">
            <a:spLocks noGrp="1"/>
          </p:cNvSpPr>
          <p:nvPr>
            <p:ph type="subTitle" idx="5"/>
          </p:nvPr>
        </p:nvSpPr>
        <p:spPr>
          <a:xfrm>
            <a:off x="3942825" y="3829676"/>
            <a:ext cx="1755600" cy="122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Tokenizing and extracting image features with ResNet-18 and Inspection V3</a:t>
            </a:r>
            <a:endParaRPr/>
          </a:p>
          <a:p>
            <a:pPr marL="0" lvl="0" indent="0" algn="l" rtl="0">
              <a:spcBef>
                <a:spcPts val="0"/>
              </a:spcBef>
              <a:spcAft>
                <a:spcPts val="0"/>
              </a:spcAft>
              <a:buNone/>
            </a:pPr>
            <a:endParaRPr/>
          </a:p>
        </p:txBody>
      </p:sp>
      <p:sp>
        <p:nvSpPr>
          <p:cNvPr id="475" name="Google Shape;475;p25"/>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6" name="Google Shape;476;p25"/>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Decoding the Challenge</a:t>
            </a:r>
            <a:endParaRPr/>
          </a:p>
        </p:txBody>
      </p:sp>
      <p:sp>
        <p:nvSpPr>
          <p:cNvPr id="477" name="Google Shape;477;p25"/>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78" name="Google Shape;478;p25"/>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5"/>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5"/>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1" name="Google Shape;481;p25"/>
          <p:cNvCxnSpPr>
            <a:stCxn id="478" idx="1"/>
            <a:endCxn id="473"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2" name="Google Shape;482;p25"/>
          <p:cNvCxnSpPr>
            <a:stCxn id="479" idx="1"/>
            <a:endCxn id="475"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3" name="Google Shape;483;p25"/>
          <p:cNvCxnSpPr>
            <a:stCxn id="480" idx="1"/>
            <a:endCxn id="477"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4" name="Google Shape;484;p25"/>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5"/>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5"/>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 name="Google Shape;487;p25"/>
          <p:cNvGrpSpPr/>
          <p:nvPr/>
        </p:nvGrpSpPr>
        <p:grpSpPr>
          <a:xfrm>
            <a:off x="4075558" y="1684660"/>
            <a:ext cx="577210" cy="580282"/>
            <a:chOff x="3095745" y="3805393"/>
            <a:chExt cx="352840" cy="354717"/>
          </a:xfrm>
        </p:grpSpPr>
        <p:sp>
          <p:nvSpPr>
            <p:cNvPr id="488" name="Google Shape;488;p25"/>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5"/>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5"/>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5"/>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5"/>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5"/>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25"/>
          <p:cNvGrpSpPr/>
          <p:nvPr/>
        </p:nvGrpSpPr>
        <p:grpSpPr>
          <a:xfrm>
            <a:off x="6789168" y="1684647"/>
            <a:ext cx="583817" cy="580314"/>
            <a:chOff x="3541011" y="3367320"/>
            <a:chExt cx="348257" cy="346188"/>
          </a:xfrm>
        </p:grpSpPr>
        <p:sp>
          <p:nvSpPr>
            <p:cNvPr id="495" name="Google Shape;495;p25"/>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5"/>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5"/>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27"/>
          <p:cNvSpPr txBox="1">
            <a:spLocks noGrp="1"/>
          </p:cNvSpPr>
          <p:nvPr>
            <p:ph type="body" idx="1"/>
          </p:nvPr>
        </p:nvSpPr>
        <p:spPr>
          <a:xfrm>
            <a:off x="618825" y="1155675"/>
            <a:ext cx="35343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do you see in the picture?</a:t>
            </a:r>
            <a:endParaRPr/>
          </a:p>
          <a:p>
            <a:pPr marL="0" lvl="0" indent="0" algn="l" rtl="0">
              <a:spcBef>
                <a:spcPts val="0"/>
              </a:spcBef>
              <a:spcAft>
                <a:spcPts val="0"/>
              </a:spcAft>
              <a:buNone/>
            </a:pPr>
            <a:endParaRPr/>
          </a:p>
        </p:txBody>
      </p:sp>
      <p:sp>
        <p:nvSpPr>
          <p:cNvPr id="511" name="Google Shape;511;p27"/>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grpSp>
        <p:nvGrpSpPr>
          <p:cNvPr id="512" name="Google Shape;512;p27"/>
          <p:cNvGrpSpPr/>
          <p:nvPr/>
        </p:nvGrpSpPr>
        <p:grpSpPr>
          <a:xfrm>
            <a:off x="4834668" y="1155682"/>
            <a:ext cx="2851442" cy="3047882"/>
            <a:chOff x="2501950" y="1507050"/>
            <a:chExt cx="2392350" cy="2696525"/>
          </a:xfrm>
        </p:grpSpPr>
        <p:sp>
          <p:nvSpPr>
            <p:cNvPr id="513" name="Google Shape;513;p27"/>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 name="Google Shape;532;p27"/>
          <p:cNvGrpSpPr/>
          <p:nvPr/>
        </p:nvGrpSpPr>
        <p:grpSpPr>
          <a:xfrm>
            <a:off x="7686104" y="-476250"/>
            <a:ext cx="2291257" cy="2922300"/>
            <a:chOff x="4882900" y="-64350"/>
            <a:chExt cx="2493750" cy="2922300"/>
          </a:xfrm>
        </p:grpSpPr>
        <p:sp>
          <p:nvSpPr>
            <p:cNvPr id="533" name="Google Shape;533;p27"/>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27"/>
          <p:cNvGrpSpPr/>
          <p:nvPr/>
        </p:nvGrpSpPr>
        <p:grpSpPr>
          <a:xfrm>
            <a:off x="5599242" y="1368971"/>
            <a:ext cx="1541751" cy="2455003"/>
            <a:chOff x="2160750" y="237575"/>
            <a:chExt cx="3253325" cy="5180425"/>
          </a:xfrm>
        </p:grpSpPr>
        <p:sp>
          <p:nvSpPr>
            <p:cNvPr id="539" name="Google Shape;539;p27"/>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71" name="Google Shape;571;p27"/>
          <p:cNvPicPr preferRelativeResize="0"/>
          <p:nvPr/>
        </p:nvPicPr>
        <p:blipFill>
          <a:blip r:embed="rId3">
            <a:alphaModFix/>
          </a:blip>
          <a:stretch>
            <a:fillRect/>
          </a:stretch>
        </p:blipFill>
        <p:spPr>
          <a:xfrm>
            <a:off x="4609350" y="1033375"/>
            <a:ext cx="3076750" cy="3170100"/>
          </a:xfrm>
          <a:prstGeom prst="rect">
            <a:avLst/>
          </a:prstGeom>
          <a:noFill/>
          <a:ln>
            <a:noFill/>
          </a:ln>
        </p:spPr>
      </p:pic>
      <p:sp>
        <p:nvSpPr>
          <p:cNvPr id="572" name="Google Shape;572;p27"/>
          <p:cNvSpPr txBox="1"/>
          <p:nvPr/>
        </p:nvSpPr>
        <p:spPr>
          <a:xfrm>
            <a:off x="621150" y="1733475"/>
            <a:ext cx="3857100" cy="1015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Image captioning involves generating descriptive text to describe the content of an image</a:t>
            </a:r>
            <a:endParaRPr sz="1800">
              <a:solidFill>
                <a:schemeClr val="lt1"/>
              </a:solidFill>
              <a:latin typeface="Maven Pro"/>
              <a:ea typeface="Maven Pro"/>
              <a:cs typeface="Maven Pro"/>
              <a:sym typeface="Maven Pro"/>
            </a:endParaRPr>
          </a:p>
        </p:txBody>
      </p:sp>
      <p:sp>
        <p:nvSpPr>
          <p:cNvPr id="573" name="Google Shape;573;p27"/>
          <p:cNvSpPr txBox="1"/>
          <p:nvPr/>
        </p:nvSpPr>
        <p:spPr>
          <a:xfrm>
            <a:off x="618825" y="2749275"/>
            <a:ext cx="3534300" cy="184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In the era of AI, understanding images is crucial for machines to interact with the visual world. Image captioning bridges the gap between visual data and natural language</a:t>
            </a:r>
            <a:endParaRPr sz="1800">
              <a:solidFill>
                <a:schemeClr val="lt1"/>
              </a:solidFill>
              <a:latin typeface="Maven Pro"/>
              <a:ea typeface="Maven Pro"/>
              <a:cs typeface="Maven Pro"/>
              <a:sym typeface="Maven Pr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sp>
        <p:nvSpPr>
          <p:cNvPr id="578" name="Google Shape;578;p28"/>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UNDERSTANDING THE PROBLEM</a:t>
            </a:r>
            <a:endParaRPr/>
          </a:p>
        </p:txBody>
      </p:sp>
      <p:sp>
        <p:nvSpPr>
          <p:cNvPr id="579" name="Google Shape;579;p28"/>
          <p:cNvSpPr txBox="1">
            <a:spLocks noGrp="1"/>
          </p:cNvSpPr>
          <p:nvPr>
            <p:ph type="ctrTitle"/>
          </p:nvPr>
        </p:nvSpPr>
        <p:spPr>
          <a:xfrm>
            <a:off x="923625" y="989475"/>
            <a:ext cx="4031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Generating Captions for Images</a:t>
            </a:r>
            <a:endParaRPr/>
          </a:p>
        </p:txBody>
      </p:sp>
      <p:sp>
        <p:nvSpPr>
          <p:cNvPr id="580" name="Google Shape;580;p28"/>
          <p:cNvSpPr txBox="1">
            <a:spLocks noGrp="1"/>
          </p:cNvSpPr>
          <p:nvPr>
            <p:ph type="subTitle" idx="1"/>
          </p:nvPr>
        </p:nvSpPr>
        <p:spPr>
          <a:xfrm>
            <a:off x="931250" y="1459000"/>
            <a:ext cx="7533900" cy="87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The central challenge lies in developing models that can effectively transform visual information into coherent and relevant textual descriptions. This requires overcoming complexities in understanding the context and semantics of images.</a:t>
            </a:r>
            <a:endParaRPr sz="1500"/>
          </a:p>
        </p:txBody>
      </p:sp>
      <p:grpSp>
        <p:nvGrpSpPr>
          <p:cNvPr id="581" name="Google Shape;581;p28"/>
          <p:cNvGrpSpPr/>
          <p:nvPr/>
        </p:nvGrpSpPr>
        <p:grpSpPr>
          <a:xfrm>
            <a:off x="2466797" y="2837754"/>
            <a:ext cx="4594825" cy="1842617"/>
            <a:chOff x="3834069" y="2439811"/>
            <a:chExt cx="2413629" cy="967914"/>
          </a:xfrm>
        </p:grpSpPr>
        <p:grpSp>
          <p:nvGrpSpPr>
            <p:cNvPr id="582" name="Google Shape;582;p28"/>
            <p:cNvGrpSpPr/>
            <p:nvPr/>
          </p:nvGrpSpPr>
          <p:grpSpPr>
            <a:xfrm>
              <a:off x="4960453" y="2469658"/>
              <a:ext cx="1287244" cy="885527"/>
              <a:chOff x="4960453" y="2469658"/>
              <a:chExt cx="1287244" cy="885527"/>
            </a:xfrm>
          </p:grpSpPr>
          <p:sp>
            <p:nvSpPr>
              <p:cNvPr id="583" name="Google Shape;583;p28"/>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8"/>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28"/>
            <p:cNvGrpSpPr/>
            <p:nvPr/>
          </p:nvGrpSpPr>
          <p:grpSpPr>
            <a:xfrm>
              <a:off x="3834069" y="2469658"/>
              <a:ext cx="1129846" cy="885527"/>
              <a:chOff x="3834069" y="2469658"/>
              <a:chExt cx="1129846" cy="885527"/>
            </a:xfrm>
          </p:grpSpPr>
          <p:sp>
            <p:nvSpPr>
              <p:cNvPr id="590" name="Google Shape;590;p28"/>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8"/>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 name="Google Shape;596;p2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7" name="Google Shape;597;p28"/>
          <p:cNvCxnSpPr>
            <a:stCxn id="579" idx="1"/>
          </p:cNvCxnSpPr>
          <p:nvPr/>
        </p:nvCxnSpPr>
        <p:spPr>
          <a:xfrm>
            <a:off x="923625" y="1278375"/>
            <a:ext cx="2615400" cy="2448600"/>
          </a:xfrm>
          <a:prstGeom prst="bentConnector3">
            <a:avLst>
              <a:gd name="adj1" fmla="val -9105"/>
            </a:avLst>
          </a:prstGeom>
          <a:noFill/>
          <a:ln w="9525" cap="flat" cmpd="sng">
            <a:solidFill>
              <a:schemeClr val="accent2"/>
            </a:solidFill>
            <a:prstDash val="solid"/>
            <a:round/>
            <a:headEnd type="none" w="med" len="med"/>
            <a:tailEnd type="none" w="med" len="med"/>
          </a:ln>
        </p:spPr>
      </p:cxnSp>
      <p:sp>
        <p:nvSpPr>
          <p:cNvPr id="598" name="Google Shape;598;p28"/>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8"/>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8"/>
          <p:cNvSpPr txBox="1"/>
          <p:nvPr/>
        </p:nvSpPr>
        <p:spPr>
          <a:xfrm>
            <a:off x="923625" y="2248500"/>
            <a:ext cx="81183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lt1"/>
                </a:solidFill>
                <a:latin typeface="Maven Pro"/>
                <a:ea typeface="Maven Pro"/>
                <a:cs typeface="Maven Pro"/>
                <a:sym typeface="Maven Pro"/>
              </a:rPr>
              <a:t>We are addressing the challenge by conducting a comparative analysis between ResNet-18 and Inception V3 to determine the superior solution</a:t>
            </a:r>
            <a:endParaRPr sz="1500">
              <a:solidFill>
                <a:schemeClr val="lt1"/>
              </a:solidFill>
              <a:latin typeface="Maven Pro"/>
              <a:ea typeface="Maven Pro"/>
              <a:cs typeface="Maven Pro"/>
              <a:sym typeface="Maven Pr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29"/>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Essential Building Blocks</a:t>
            </a:r>
            <a:endParaRPr sz="3000"/>
          </a:p>
        </p:txBody>
      </p:sp>
      <p:sp>
        <p:nvSpPr>
          <p:cNvPr id="606" name="Google Shape;606;p29"/>
          <p:cNvSpPr txBox="1">
            <a:spLocks noGrp="1"/>
          </p:cNvSpPr>
          <p:nvPr>
            <p:ph type="ctrTitle" idx="2"/>
          </p:nvPr>
        </p:nvSpPr>
        <p:spPr>
          <a:xfrm>
            <a:off x="6054555"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Image Feature Extraction</a:t>
            </a:r>
            <a:endParaRPr/>
          </a:p>
        </p:txBody>
      </p:sp>
      <p:sp>
        <p:nvSpPr>
          <p:cNvPr id="607" name="Google Shape;607;p29"/>
          <p:cNvSpPr txBox="1">
            <a:spLocks noGrp="1"/>
          </p:cNvSpPr>
          <p:nvPr>
            <p:ph type="ctrTitle" idx="4"/>
          </p:nvPr>
        </p:nvSpPr>
        <p:spPr>
          <a:xfrm>
            <a:off x="1218541"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Implementation </a:t>
            </a:r>
            <a:endParaRPr/>
          </a:p>
        </p:txBody>
      </p:sp>
      <p:sp>
        <p:nvSpPr>
          <p:cNvPr id="608" name="Google Shape;608;p29"/>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Creating a Flask Application</a:t>
            </a:r>
            <a:endParaRPr/>
          </a:p>
        </p:txBody>
      </p:sp>
      <p:sp>
        <p:nvSpPr>
          <p:cNvPr id="609" name="Google Shape;609;p29"/>
          <p:cNvSpPr txBox="1">
            <a:spLocks noGrp="1"/>
          </p:cNvSpPr>
          <p:nvPr>
            <p:ph type="ctrTitle"/>
          </p:nvPr>
        </p:nvSpPr>
        <p:spPr>
          <a:xfrm>
            <a:off x="1218541"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Data Preprocessing</a:t>
            </a:r>
            <a:endParaRPr/>
          </a:p>
        </p:txBody>
      </p:sp>
      <p:sp>
        <p:nvSpPr>
          <p:cNvPr id="610" name="Google Shape;610;p29"/>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For </a:t>
            </a:r>
            <a:endParaRPr/>
          </a:p>
          <a:p>
            <a:pPr marL="0" lvl="0" indent="0" algn="ctr" rtl="0">
              <a:spcBef>
                <a:spcPts val="0"/>
              </a:spcBef>
              <a:spcAft>
                <a:spcPts val="0"/>
              </a:spcAft>
              <a:buNone/>
            </a:pPr>
            <a:r>
              <a:rPr lang="en"/>
              <a:t>Tokenization</a:t>
            </a:r>
            <a:endParaRPr/>
          </a:p>
        </p:txBody>
      </p:sp>
      <p:sp>
        <p:nvSpPr>
          <p:cNvPr id="611" name="Google Shape;611;p29"/>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Using</a:t>
            </a:r>
            <a:endParaRPr/>
          </a:p>
          <a:p>
            <a:pPr marL="0" lvl="0" indent="0" algn="ctr" rtl="0">
              <a:spcBef>
                <a:spcPts val="0"/>
              </a:spcBef>
              <a:spcAft>
                <a:spcPts val="0"/>
              </a:spcAft>
              <a:buNone/>
            </a:pPr>
            <a:r>
              <a:rPr lang="en"/>
              <a:t> ResNet-18</a:t>
            </a:r>
            <a:endParaRPr/>
          </a:p>
        </p:txBody>
      </p:sp>
      <p:sp>
        <p:nvSpPr>
          <p:cNvPr id="612" name="Google Shape;612;p29"/>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Using Transformer based Captioning model for text</a:t>
            </a:r>
            <a:endParaRPr/>
          </a:p>
        </p:txBody>
      </p:sp>
      <p:sp>
        <p:nvSpPr>
          <p:cNvPr id="613" name="Google Shape;613;p29"/>
          <p:cNvSpPr txBox="1">
            <a:spLocks noGrp="1"/>
          </p:cNvSpPr>
          <p:nvPr>
            <p:ph type="ctrTitle" idx="6"/>
          </p:nvPr>
        </p:nvSpPr>
        <p:spPr>
          <a:xfrm>
            <a:off x="6054555"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Deploying</a:t>
            </a:r>
            <a:endParaRPr/>
          </a:p>
        </p:txBody>
      </p:sp>
      <p:sp>
        <p:nvSpPr>
          <p:cNvPr id="614" name="Google Shape;614;p29"/>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9"/>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9"/>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9"/>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8" name="Google Shape;618;p29"/>
          <p:cNvCxnSpPr>
            <a:stCxn id="614" idx="3"/>
            <a:endCxn id="616"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9" name="Google Shape;619;p29"/>
          <p:cNvCxnSpPr>
            <a:stCxn id="616" idx="2"/>
            <a:endCxn id="615"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20" name="Google Shape;620;p29"/>
          <p:cNvCxnSpPr>
            <a:stCxn id="615" idx="3"/>
            <a:endCxn id="617"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21" name="Google Shape;621;p29"/>
          <p:cNvGrpSpPr/>
          <p:nvPr/>
        </p:nvGrpSpPr>
        <p:grpSpPr>
          <a:xfrm>
            <a:off x="5072712" y="3212678"/>
            <a:ext cx="402156" cy="456781"/>
            <a:chOff x="5357662" y="4297637"/>
            <a:chExt cx="287275" cy="326296"/>
          </a:xfrm>
        </p:grpSpPr>
        <p:sp>
          <p:nvSpPr>
            <p:cNvPr id="622" name="Google Shape;622;p2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 name="Google Shape;627;p29"/>
          <p:cNvGrpSpPr/>
          <p:nvPr/>
        </p:nvGrpSpPr>
        <p:grpSpPr>
          <a:xfrm>
            <a:off x="3630590" y="3198869"/>
            <a:ext cx="484361" cy="484405"/>
            <a:chOff x="4890434" y="4287389"/>
            <a:chExt cx="345997" cy="346029"/>
          </a:xfrm>
        </p:grpSpPr>
        <p:sp>
          <p:nvSpPr>
            <p:cNvPr id="628" name="Google Shape;628;p2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29"/>
          <p:cNvGrpSpPr/>
          <p:nvPr/>
        </p:nvGrpSpPr>
        <p:grpSpPr>
          <a:xfrm>
            <a:off x="5029465" y="1816807"/>
            <a:ext cx="488638" cy="438246"/>
            <a:chOff x="5778676" y="3826972"/>
            <a:chExt cx="349052" cy="313055"/>
          </a:xfrm>
        </p:grpSpPr>
        <p:sp>
          <p:nvSpPr>
            <p:cNvPr id="636" name="Google Shape;636;p2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29"/>
          <p:cNvGrpSpPr/>
          <p:nvPr/>
        </p:nvGrpSpPr>
        <p:grpSpPr>
          <a:xfrm>
            <a:off x="3630860" y="1790353"/>
            <a:ext cx="483826" cy="491133"/>
            <a:chOff x="4874902" y="3808799"/>
            <a:chExt cx="345615" cy="350835"/>
          </a:xfrm>
        </p:grpSpPr>
        <p:sp>
          <p:nvSpPr>
            <p:cNvPr id="642" name="Google Shape;642;p2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Google Shape;663;p3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From Pixels to Text</a:t>
            </a:r>
            <a:endParaRPr/>
          </a:p>
        </p:txBody>
      </p:sp>
      <p:sp>
        <p:nvSpPr>
          <p:cNvPr id="664" name="Google Shape;664;p30"/>
          <p:cNvSpPr txBox="1">
            <a:spLocks noGrp="1"/>
          </p:cNvSpPr>
          <p:nvPr>
            <p:ph type="ctrTitle" idx="4294967295"/>
          </p:nvPr>
        </p:nvSpPr>
        <p:spPr>
          <a:xfrm>
            <a:off x="1369500" y="1268425"/>
            <a:ext cx="21561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rPr>
              <a:t>Data Preprocessing</a:t>
            </a:r>
            <a:endParaRPr sz="1800">
              <a:solidFill>
                <a:schemeClr val="accent1"/>
              </a:solidFill>
            </a:endParaRPr>
          </a:p>
        </p:txBody>
      </p:sp>
      <p:sp>
        <p:nvSpPr>
          <p:cNvPr id="665" name="Google Shape;665;p30"/>
          <p:cNvSpPr txBox="1">
            <a:spLocks noGrp="1"/>
          </p:cNvSpPr>
          <p:nvPr>
            <p:ph type="ctrTitle" idx="4294967295"/>
          </p:nvPr>
        </p:nvSpPr>
        <p:spPr>
          <a:xfrm>
            <a:off x="1644300" y="2070231"/>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rPr>
              <a:t>Data Exploration</a:t>
            </a:r>
            <a:endParaRPr sz="1800">
              <a:solidFill>
                <a:schemeClr val="accent2"/>
              </a:solidFill>
            </a:endParaRPr>
          </a:p>
        </p:txBody>
      </p:sp>
      <p:sp>
        <p:nvSpPr>
          <p:cNvPr id="666" name="Google Shape;666;p30"/>
          <p:cNvSpPr txBox="1">
            <a:spLocks noGrp="1"/>
          </p:cNvSpPr>
          <p:nvPr>
            <p:ph type="ctrTitle" idx="4294967295"/>
          </p:nvPr>
        </p:nvSpPr>
        <p:spPr>
          <a:xfrm>
            <a:off x="996750" y="2872025"/>
            <a:ext cx="25290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rPr>
              <a:t>Image Feature Extraction</a:t>
            </a:r>
            <a:endParaRPr sz="1800">
              <a:solidFill>
                <a:schemeClr val="accent3"/>
              </a:solidFill>
            </a:endParaRPr>
          </a:p>
        </p:txBody>
      </p:sp>
      <p:sp>
        <p:nvSpPr>
          <p:cNvPr id="667" name="Google Shape;667;p30"/>
          <p:cNvSpPr txBox="1">
            <a:spLocks noGrp="1"/>
          </p:cNvSpPr>
          <p:nvPr>
            <p:ph type="ctrTitle" idx="4294967295"/>
          </p:nvPr>
        </p:nvSpPr>
        <p:spPr>
          <a:xfrm>
            <a:off x="1644300" y="3725394"/>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Model Architecture</a:t>
            </a:r>
            <a:endParaRPr sz="1800"/>
          </a:p>
        </p:txBody>
      </p:sp>
      <p:sp>
        <p:nvSpPr>
          <p:cNvPr id="668" name="Google Shape;668;p30"/>
          <p:cNvSpPr txBox="1"/>
          <p:nvPr/>
        </p:nvSpPr>
        <p:spPr>
          <a:xfrm>
            <a:off x="3691500" y="1268425"/>
            <a:ext cx="5452500" cy="7851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300">
                <a:solidFill>
                  <a:schemeClr val="lt1"/>
                </a:solidFill>
                <a:latin typeface="Maven Pro"/>
                <a:ea typeface="Maven Pro"/>
                <a:cs typeface="Maven Pro"/>
                <a:sym typeface="Maven Pro"/>
              </a:rPr>
              <a:t>This involves tokenization and vocabulary building. Here, we leverage the capabilities of ResNet-18 to extract rich image features and train a Transformer-based model for caption generation.</a:t>
            </a:r>
            <a:endParaRPr sz="1300">
              <a:solidFill>
                <a:schemeClr val="lt1"/>
              </a:solidFill>
              <a:latin typeface="Maven Pro"/>
              <a:ea typeface="Maven Pro"/>
              <a:cs typeface="Maven Pro"/>
              <a:sym typeface="Maven Pro"/>
            </a:endParaRPr>
          </a:p>
        </p:txBody>
      </p:sp>
      <p:sp>
        <p:nvSpPr>
          <p:cNvPr id="669" name="Google Shape;669;p30"/>
          <p:cNvSpPr txBox="1"/>
          <p:nvPr/>
        </p:nvSpPr>
        <p:spPr>
          <a:xfrm>
            <a:off x="3691500" y="2141075"/>
            <a:ext cx="5160000" cy="7389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200">
                <a:solidFill>
                  <a:schemeClr val="lt1"/>
                </a:solidFill>
                <a:latin typeface="Maven Pro"/>
                <a:ea typeface="Maven Pro"/>
                <a:cs typeface="Maven Pro"/>
                <a:sym typeface="Maven Pro"/>
              </a:rPr>
              <a:t>Exploring sample captions and associated images in Flickr 8k dataset. This step provides insights into the preprocessing techniques and the diversity of image content we are working with.</a:t>
            </a:r>
            <a:endParaRPr sz="1200">
              <a:solidFill>
                <a:schemeClr val="lt1"/>
              </a:solidFill>
              <a:latin typeface="Maven Pro"/>
              <a:ea typeface="Maven Pro"/>
              <a:cs typeface="Maven Pro"/>
              <a:sym typeface="Maven Pro"/>
            </a:endParaRPr>
          </a:p>
        </p:txBody>
      </p:sp>
      <p:sp>
        <p:nvSpPr>
          <p:cNvPr id="670" name="Google Shape;670;p30"/>
          <p:cNvSpPr txBox="1"/>
          <p:nvPr/>
        </p:nvSpPr>
        <p:spPr>
          <a:xfrm>
            <a:off x="3691500" y="2926000"/>
            <a:ext cx="4874700" cy="9234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200">
                <a:solidFill>
                  <a:schemeClr val="lt1"/>
                </a:solidFill>
                <a:latin typeface="Maven Pro"/>
                <a:ea typeface="Maven Pro"/>
                <a:cs typeface="Maven Pro"/>
                <a:sym typeface="Maven Pro"/>
              </a:rPr>
              <a:t>The selection of ResNet-18 for image feature extraction is pivotal. Its deep architecture captures intricate visual patterns, enhancing our model's ability to understand and interpret visual content effectively.</a:t>
            </a:r>
            <a:endParaRPr sz="1200">
              <a:solidFill>
                <a:schemeClr val="lt1"/>
              </a:solidFill>
              <a:latin typeface="Maven Pro"/>
              <a:ea typeface="Maven Pro"/>
              <a:cs typeface="Maven Pro"/>
              <a:sym typeface="Maven Pro"/>
            </a:endParaRPr>
          </a:p>
        </p:txBody>
      </p:sp>
      <p:sp>
        <p:nvSpPr>
          <p:cNvPr id="671" name="Google Shape;671;p30"/>
          <p:cNvSpPr txBox="1"/>
          <p:nvPr/>
        </p:nvSpPr>
        <p:spPr>
          <a:xfrm>
            <a:off x="3691500" y="3806350"/>
            <a:ext cx="4839300" cy="7389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200">
                <a:solidFill>
                  <a:schemeClr val="lt1"/>
                </a:solidFill>
                <a:latin typeface="Maven Pro"/>
                <a:ea typeface="Maven Pro"/>
                <a:cs typeface="Maven Pro"/>
                <a:sym typeface="Maven Pro"/>
              </a:rPr>
              <a:t>Our model adopts a Transformer-based architecture, a cutting-edge approach for handling sequential data. Incorporating positional encoding and attention mechanisms, </a:t>
            </a:r>
            <a:endParaRPr sz="1200">
              <a:solidFill>
                <a:schemeClr val="lt1"/>
              </a:solidFill>
              <a:latin typeface="Maven Pro"/>
              <a:ea typeface="Maven Pro"/>
              <a:cs typeface="Maven Pro"/>
              <a:sym typeface="Maven Pr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31"/>
          <p:cNvSpPr txBox="1">
            <a:spLocks noGrp="1"/>
          </p:cNvSpPr>
          <p:nvPr>
            <p:ph type="ctrTitle"/>
          </p:nvPr>
        </p:nvSpPr>
        <p:spPr>
          <a:xfrm>
            <a:off x="1369950" y="457125"/>
            <a:ext cx="4379400"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Training Process</a:t>
            </a:r>
            <a:endParaRPr/>
          </a:p>
        </p:txBody>
      </p:sp>
      <p:sp>
        <p:nvSpPr>
          <p:cNvPr id="677" name="Google Shape;677;p31"/>
          <p:cNvSpPr txBox="1">
            <a:spLocks noGrp="1"/>
          </p:cNvSpPr>
          <p:nvPr>
            <p:ph type="subTitle" idx="1"/>
          </p:nvPr>
        </p:nvSpPr>
        <p:spPr>
          <a:xfrm>
            <a:off x="1369950" y="1391800"/>
            <a:ext cx="6517200" cy="130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Training involves an iterative process, optimizing our model using the Adam optimizer and minimizing the Cross Entropy loss. Techniques to address challenges like sequence padding are employed, ensuring robust learning.</a:t>
            </a:r>
            <a:endParaRPr/>
          </a:p>
        </p:txBody>
      </p:sp>
      <p:sp>
        <p:nvSpPr>
          <p:cNvPr id="678" name="Google Shape;678;p31"/>
          <p:cNvSpPr/>
          <p:nvPr/>
        </p:nvSpPr>
        <p:spPr>
          <a:xfrm>
            <a:off x="1370476" y="47834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1369950" y="47834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80" name="Google Shape;680;p31"/>
          <p:cNvPicPr preferRelativeResize="0"/>
          <p:nvPr/>
        </p:nvPicPr>
        <p:blipFill>
          <a:blip r:embed="rId3">
            <a:alphaModFix/>
          </a:blip>
          <a:stretch>
            <a:fillRect/>
          </a:stretch>
        </p:blipFill>
        <p:spPr>
          <a:xfrm>
            <a:off x="1298525" y="2664750"/>
            <a:ext cx="3108625" cy="1609725"/>
          </a:xfrm>
          <a:prstGeom prst="rect">
            <a:avLst/>
          </a:prstGeom>
          <a:noFill/>
          <a:ln>
            <a:noFill/>
          </a:ln>
        </p:spPr>
      </p:pic>
      <p:pic>
        <p:nvPicPr>
          <p:cNvPr id="681" name="Google Shape;681;p31"/>
          <p:cNvPicPr preferRelativeResize="0"/>
          <p:nvPr/>
        </p:nvPicPr>
        <p:blipFill>
          <a:blip r:embed="rId4">
            <a:alphaModFix/>
          </a:blip>
          <a:stretch>
            <a:fillRect/>
          </a:stretch>
        </p:blipFill>
        <p:spPr>
          <a:xfrm>
            <a:off x="4977100" y="2664750"/>
            <a:ext cx="2846525" cy="1609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3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Evaluation </a:t>
            </a:r>
            <a:endParaRPr sz="3000"/>
          </a:p>
        </p:txBody>
      </p:sp>
      <p:sp>
        <p:nvSpPr>
          <p:cNvPr id="687" name="Google Shape;687;p32"/>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Validation</a:t>
            </a:r>
            <a:endParaRPr/>
          </a:p>
        </p:txBody>
      </p:sp>
      <p:sp>
        <p:nvSpPr>
          <p:cNvPr id="688" name="Google Shape;688;p32"/>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Training</a:t>
            </a:r>
            <a:endParaRPr/>
          </a:p>
        </p:txBody>
      </p:sp>
      <p:sp>
        <p:nvSpPr>
          <p:cNvPr id="689" name="Google Shape;689;p32"/>
          <p:cNvSpPr txBox="1">
            <a:spLocks noGrp="1"/>
          </p:cNvSpPr>
          <p:nvPr>
            <p:ph type="subTitle" idx="1"/>
          </p:nvPr>
        </p:nvSpPr>
        <p:spPr>
          <a:xfrm>
            <a:off x="1011830"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Learning the Features of data</a:t>
            </a:r>
            <a:endParaRPr/>
          </a:p>
        </p:txBody>
      </p:sp>
      <p:sp>
        <p:nvSpPr>
          <p:cNvPr id="690" name="Google Shape;690;p32"/>
          <p:cNvSpPr txBox="1">
            <a:spLocks noGrp="1"/>
          </p:cNvSpPr>
          <p:nvPr>
            <p:ph type="subTitle" idx="3"/>
          </p:nvPr>
        </p:nvSpPr>
        <p:spPr>
          <a:xfrm>
            <a:off x="3506100" y="3491100"/>
            <a:ext cx="2057400" cy="1177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metric used for evaluating the quality of machine-generated text</a:t>
            </a:r>
            <a:endParaRPr/>
          </a:p>
        </p:txBody>
      </p:sp>
      <p:sp>
        <p:nvSpPr>
          <p:cNvPr id="691" name="Google Shape;691;p32"/>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Testing</a:t>
            </a:r>
            <a:endParaRPr/>
          </a:p>
        </p:txBody>
      </p:sp>
      <p:sp>
        <p:nvSpPr>
          <p:cNvPr id="692" name="Google Shape;692;p32"/>
          <p:cNvSpPr txBox="1">
            <a:spLocks noGrp="1"/>
          </p:cNvSpPr>
          <p:nvPr>
            <p:ph type="subTitle" idx="5"/>
          </p:nvPr>
        </p:nvSpPr>
        <p:spPr>
          <a:xfrm>
            <a:off x="624519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Generated relevant Caption’s for Image</a:t>
            </a:r>
            <a:endParaRPr/>
          </a:p>
          <a:p>
            <a:pPr marL="0" lvl="0" indent="0" algn="ctr" rtl="0">
              <a:spcBef>
                <a:spcPts val="0"/>
              </a:spcBef>
              <a:spcAft>
                <a:spcPts val="0"/>
              </a:spcAft>
              <a:buNone/>
            </a:pPr>
            <a:r>
              <a:rPr lang="en"/>
              <a:t> </a:t>
            </a:r>
            <a:endParaRPr/>
          </a:p>
        </p:txBody>
      </p:sp>
      <p:grpSp>
        <p:nvGrpSpPr>
          <p:cNvPr id="693" name="Google Shape;693;p32"/>
          <p:cNvGrpSpPr/>
          <p:nvPr/>
        </p:nvGrpSpPr>
        <p:grpSpPr>
          <a:xfrm>
            <a:off x="3689974" y="2403057"/>
            <a:ext cx="1748907" cy="960537"/>
            <a:chOff x="2534925" y="2231825"/>
            <a:chExt cx="889350" cy="488475"/>
          </a:xfrm>
        </p:grpSpPr>
        <p:sp>
          <p:nvSpPr>
            <p:cNvPr id="694" name="Google Shape;694;p32"/>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2"/>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2"/>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2"/>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2"/>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2"/>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2"/>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2"/>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2"/>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2"/>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2"/>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2"/>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2"/>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2"/>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2"/>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2"/>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2"/>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2"/>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2"/>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32"/>
          <p:cNvGrpSpPr/>
          <p:nvPr/>
        </p:nvGrpSpPr>
        <p:grpSpPr>
          <a:xfrm>
            <a:off x="6309551" y="2397797"/>
            <a:ext cx="1752594" cy="965797"/>
            <a:chOff x="3672800" y="2231525"/>
            <a:chExt cx="891225" cy="491150"/>
          </a:xfrm>
        </p:grpSpPr>
        <p:sp>
          <p:nvSpPr>
            <p:cNvPr id="714" name="Google Shape;714;p32"/>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2"/>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2"/>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2"/>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2"/>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2"/>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2"/>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2"/>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2"/>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2"/>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2"/>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2"/>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2"/>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2"/>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2"/>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2"/>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2"/>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2"/>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2"/>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32"/>
          <p:cNvGrpSpPr/>
          <p:nvPr/>
        </p:nvGrpSpPr>
        <p:grpSpPr>
          <a:xfrm>
            <a:off x="1076798" y="2389341"/>
            <a:ext cx="1751365" cy="974253"/>
            <a:chOff x="4811600" y="2231525"/>
            <a:chExt cx="890600" cy="495450"/>
          </a:xfrm>
        </p:grpSpPr>
        <p:sp>
          <p:nvSpPr>
            <p:cNvPr id="734" name="Google Shape;734;p32"/>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2"/>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2"/>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2"/>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2"/>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2"/>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2"/>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2"/>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2"/>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2"/>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2"/>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2"/>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2"/>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2"/>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2"/>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2"/>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2"/>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 name="Google Shape;753;p32"/>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rPr>
              <a:t>BlEU Score</a:t>
            </a:r>
            <a:endParaRPr sz="1600">
              <a:solidFill>
                <a:schemeClr val="accent2"/>
              </a:solidFill>
            </a:endParaRPr>
          </a:p>
        </p:txBody>
      </p:sp>
      <p:sp>
        <p:nvSpPr>
          <p:cNvPr id="754" name="Google Shape;754;p32"/>
          <p:cNvSpPr txBox="1">
            <a:spLocks noGrp="1"/>
          </p:cNvSpPr>
          <p:nvPr>
            <p:ph type="ctrTitle"/>
          </p:nvPr>
        </p:nvSpPr>
        <p:spPr>
          <a:xfrm>
            <a:off x="101182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rPr>
              <a:t>Phase-I</a:t>
            </a:r>
            <a:endParaRPr sz="1600">
              <a:solidFill>
                <a:schemeClr val="accent1"/>
              </a:solidFill>
            </a:endParaRPr>
          </a:p>
        </p:txBody>
      </p:sp>
      <p:sp>
        <p:nvSpPr>
          <p:cNvPr id="755" name="Google Shape;755;p32"/>
          <p:cNvSpPr txBox="1">
            <a:spLocks noGrp="1"/>
          </p:cNvSpPr>
          <p:nvPr>
            <p:ph type="ctrTitle" idx="4"/>
          </p:nvPr>
        </p:nvSpPr>
        <p:spPr>
          <a:xfrm>
            <a:off x="6245202"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rPr>
              <a:t>Evaluation</a:t>
            </a:r>
            <a:endParaRPr sz="1600">
              <a:solidFill>
                <a:schemeClr val="accent3"/>
              </a:solidFill>
            </a:endParaRPr>
          </a:p>
        </p:txBody>
      </p:sp>
      <p:sp>
        <p:nvSpPr>
          <p:cNvPr id="756" name="Google Shape;756;p32"/>
          <p:cNvSpPr txBox="1"/>
          <p:nvPr/>
        </p:nvSpPr>
        <p:spPr>
          <a:xfrm>
            <a:off x="618825" y="869550"/>
            <a:ext cx="8553900" cy="73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lt1"/>
                </a:solidFill>
                <a:latin typeface="Maven Pro"/>
                <a:ea typeface="Maven Pro"/>
                <a:cs typeface="Maven Pro"/>
                <a:sym typeface="Maven Pro"/>
              </a:rPr>
              <a:t>The Model generating captions that closely align with ground truth annotations. Performance metrics, including BLEU scores, highlight the effectiveness of our approach. Visual comparisons further validate the quality of generated captions."</a:t>
            </a:r>
            <a:endParaRPr sz="1200">
              <a:solidFill>
                <a:schemeClr val="lt1"/>
              </a:solidFill>
              <a:latin typeface="Maven Pro"/>
              <a:ea typeface="Maven Pro"/>
              <a:cs typeface="Maven Pro"/>
              <a:sym typeface="Maven Pro"/>
            </a:endParaRPr>
          </a:p>
        </p:txBody>
      </p:sp>
    </p:spTree>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505</Words>
  <Application>Microsoft Office PowerPoint</Application>
  <PresentationFormat>On-screen Show (16:9)</PresentationFormat>
  <Paragraphs>80</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Maven Pro SemiBold</vt:lpstr>
      <vt:lpstr>Share Tech</vt:lpstr>
      <vt:lpstr>Fira Sans Extra Condensed Medium</vt:lpstr>
      <vt:lpstr>Maven Pro</vt:lpstr>
      <vt:lpstr>Arial</vt:lpstr>
      <vt:lpstr>Advent Pro SemiBold</vt:lpstr>
      <vt:lpstr>Fira Sans Condensed Medium</vt:lpstr>
      <vt:lpstr>Nunito Light</vt:lpstr>
      <vt:lpstr>Data Science Consulting by Slidesgo</vt:lpstr>
      <vt:lpstr>Image Captioning Generator</vt:lpstr>
      <vt:lpstr>CONTENTS </vt:lpstr>
      <vt:lpstr>TARGET</vt:lpstr>
      <vt:lpstr>Introduction</vt:lpstr>
      <vt:lpstr>UNDERSTANDING THE PROBLEM</vt:lpstr>
      <vt:lpstr>Essential Building Blocks</vt:lpstr>
      <vt:lpstr>From Pixels to Text</vt:lpstr>
      <vt:lpstr>Training Process</vt:lpstr>
      <vt:lpstr>Evaluation </vt:lpstr>
      <vt:lpstr>Implementation – Gradio App</vt:lpstr>
      <vt:lpstr>Future Work and 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Captioning Generator</dc:title>
  <cp:lastModifiedBy>Boddu, Prudhviraj</cp:lastModifiedBy>
  <cp:revision>1</cp:revision>
  <dcterms:modified xsi:type="dcterms:W3CDTF">2023-12-06T17:24:50Z</dcterms:modified>
</cp:coreProperties>
</file>